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4" r:id="rId3"/>
    <p:sldId id="275" r:id="rId4"/>
    <p:sldId id="276" r:id="rId5"/>
    <p:sldId id="277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7" d="100"/>
          <a:sy n="57" d="100"/>
        </p:scale>
        <p:origin x="9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134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6995" y="209159"/>
            <a:ext cx="5810792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</a:rPr>
              <a:t>Apache Hive Interview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3256342"/>
            <a:ext cx="5882640" cy="1147863"/>
          </a:xfrm>
        </p:spPr>
        <p:txBody>
          <a:bodyPr anchor="t">
            <a:normAutofit fontScale="92500"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</a:rPr>
              <a:t>Hive Index and Hive views</a:t>
            </a:r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 result for hive">
            <a:extLst>
              <a:ext uri="{FF2B5EF4-FFF2-40B4-BE49-F238E27FC236}">
                <a16:creationId xmlns:a16="http://schemas.microsoft.com/office/drawing/2014/main" id="{423E7BF3-1D58-4CAA-B237-15A6E4CD0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82" y="925947"/>
            <a:ext cx="4047843" cy="363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D23320-73BC-4F89-BA4E-49806CED53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0" y="5354320"/>
            <a:ext cx="1920240" cy="14732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69AF63D-A88F-407D-8C09-0D4D18A2E2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20"/>
    </mc:Choice>
    <mc:Fallback>
      <p:transition spd="slow" advTm="11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Hive 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Apache Hive Views are similar to Hive tables, that are generated on the basis of requirements.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083A05-89B2-484F-97E4-E32F0DADDDD3}"/>
              </a:ext>
            </a:extLst>
          </p:cNvPr>
          <p:cNvSpPr/>
          <p:nvPr/>
        </p:nvSpPr>
        <p:spPr>
          <a:xfrm>
            <a:off x="1513840" y="226568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8D0128-663E-47FF-A89E-DEC2D5068BAB}"/>
              </a:ext>
            </a:extLst>
          </p:cNvPr>
          <p:cNvSpPr/>
          <p:nvPr/>
        </p:nvSpPr>
        <p:spPr>
          <a:xfrm>
            <a:off x="1925320" y="226568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E59A18-5029-432A-9A0B-5ED45AE9C5AD}"/>
              </a:ext>
            </a:extLst>
          </p:cNvPr>
          <p:cNvSpPr/>
          <p:nvPr/>
        </p:nvSpPr>
        <p:spPr>
          <a:xfrm>
            <a:off x="2748280" y="226568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711476-9DD6-410F-8425-EF22590B7078}"/>
              </a:ext>
            </a:extLst>
          </p:cNvPr>
          <p:cNvSpPr/>
          <p:nvPr/>
        </p:nvSpPr>
        <p:spPr>
          <a:xfrm>
            <a:off x="2336800" y="226568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1AA54C-9D3B-4FC9-81F6-B2FE89615343}"/>
              </a:ext>
            </a:extLst>
          </p:cNvPr>
          <p:cNvSpPr/>
          <p:nvPr/>
        </p:nvSpPr>
        <p:spPr>
          <a:xfrm>
            <a:off x="1513840" y="26314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0D5B9D-8E10-485C-9FCB-2E09DC5F5EF4}"/>
              </a:ext>
            </a:extLst>
          </p:cNvPr>
          <p:cNvSpPr/>
          <p:nvPr/>
        </p:nvSpPr>
        <p:spPr>
          <a:xfrm>
            <a:off x="1925320" y="26314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BC0DF4-66D5-4DF3-A366-6E2285F5FD7E}"/>
              </a:ext>
            </a:extLst>
          </p:cNvPr>
          <p:cNvSpPr/>
          <p:nvPr/>
        </p:nvSpPr>
        <p:spPr>
          <a:xfrm>
            <a:off x="2748280" y="26314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1BB377-2FBA-4F5F-B977-D9C90963567A}"/>
              </a:ext>
            </a:extLst>
          </p:cNvPr>
          <p:cNvSpPr/>
          <p:nvPr/>
        </p:nvSpPr>
        <p:spPr>
          <a:xfrm>
            <a:off x="2336800" y="26314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984912-B41C-46FA-A019-7E2B792F822B}"/>
              </a:ext>
            </a:extLst>
          </p:cNvPr>
          <p:cNvSpPr/>
          <p:nvPr/>
        </p:nvSpPr>
        <p:spPr>
          <a:xfrm>
            <a:off x="1513840" y="299720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8FD510-504A-4FDD-AAFA-8FE43E067E73}"/>
              </a:ext>
            </a:extLst>
          </p:cNvPr>
          <p:cNvSpPr/>
          <p:nvPr/>
        </p:nvSpPr>
        <p:spPr>
          <a:xfrm>
            <a:off x="1925320" y="299720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59FBBC-CD71-406C-BD9B-8EEF9882EB1C}"/>
              </a:ext>
            </a:extLst>
          </p:cNvPr>
          <p:cNvSpPr/>
          <p:nvPr/>
        </p:nvSpPr>
        <p:spPr>
          <a:xfrm>
            <a:off x="2748280" y="299720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5D1DC6-9E13-42D5-9770-C2EB04894F39}"/>
              </a:ext>
            </a:extLst>
          </p:cNvPr>
          <p:cNvSpPr/>
          <p:nvPr/>
        </p:nvSpPr>
        <p:spPr>
          <a:xfrm>
            <a:off x="2336800" y="299720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D0E388-0F2A-43FB-BF0C-5839691DC63F}"/>
              </a:ext>
            </a:extLst>
          </p:cNvPr>
          <p:cNvSpPr/>
          <p:nvPr/>
        </p:nvSpPr>
        <p:spPr>
          <a:xfrm>
            <a:off x="1513840" y="337312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A18D2E2-6ADD-41D1-8089-6EC786F70EBE}"/>
              </a:ext>
            </a:extLst>
          </p:cNvPr>
          <p:cNvSpPr/>
          <p:nvPr/>
        </p:nvSpPr>
        <p:spPr>
          <a:xfrm>
            <a:off x="1925320" y="337312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37E8BB-D778-495B-8201-4B637ACC2806}"/>
              </a:ext>
            </a:extLst>
          </p:cNvPr>
          <p:cNvSpPr/>
          <p:nvPr/>
        </p:nvSpPr>
        <p:spPr>
          <a:xfrm>
            <a:off x="2748280" y="337312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246EBD-0FC7-4235-8C8C-8D593636FE08}"/>
              </a:ext>
            </a:extLst>
          </p:cNvPr>
          <p:cNvSpPr/>
          <p:nvPr/>
        </p:nvSpPr>
        <p:spPr>
          <a:xfrm>
            <a:off x="2336800" y="337312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175E2E5-B193-4D8D-AF0D-41AC48C194BC}"/>
              </a:ext>
            </a:extLst>
          </p:cNvPr>
          <p:cNvSpPr/>
          <p:nvPr/>
        </p:nvSpPr>
        <p:spPr>
          <a:xfrm>
            <a:off x="1513840" y="37490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76E349A-E30C-40D8-8E0F-E94BD0835DE7}"/>
              </a:ext>
            </a:extLst>
          </p:cNvPr>
          <p:cNvSpPr/>
          <p:nvPr/>
        </p:nvSpPr>
        <p:spPr>
          <a:xfrm>
            <a:off x="1925320" y="37490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76203EE-7046-42BE-821C-931009BEE363}"/>
              </a:ext>
            </a:extLst>
          </p:cNvPr>
          <p:cNvSpPr/>
          <p:nvPr/>
        </p:nvSpPr>
        <p:spPr>
          <a:xfrm>
            <a:off x="2748280" y="37490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AB0F6F9-6123-469F-9556-814520DEC529}"/>
              </a:ext>
            </a:extLst>
          </p:cNvPr>
          <p:cNvSpPr/>
          <p:nvPr/>
        </p:nvSpPr>
        <p:spPr>
          <a:xfrm>
            <a:off x="2336800" y="37490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FD0C172-42D5-4708-9D09-CECD73B376BB}"/>
              </a:ext>
            </a:extLst>
          </p:cNvPr>
          <p:cNvSpPr/>
          <p:nvPr/>
        </p:nvSpPr>
        <p:spPr>
          <a:xfrm>
            <a:off x="1549400" y="456184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D751DF0-ED5C-4082-B937-1D0E07A22E4C}"/>
              </a:ext>
            </a:extLst>
          </p:cNvPr>
          <p:cNvSpPr/>
          <p:nvPr/>
        </p:nvSpPr>
        <p:spPr>
          <a:xfrm>
            <a:off x="1960880" y="456184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1BBEA63-7A8D-47DD-BF6A-874F1219FABF}"/>
              </a:ext>
            </a:extLst>
          </p:cNvPr>
          <p:cNvSpPr/>
          <p:nvPr/>
        </p:nvSpPr>
        <p:spPr>
          <a:xfrm>
            <a:off x="2783840" y="456184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7FE2830-3A54-4F64-8D84-A45D3430BAE4}"/>
              </a:ext>
            </a:extLst>
          </p:cNvPr>
          <p:cNvSpPr/>
          <p:nvPr/>
        </p:nvSpPr>
        <p:spPr>
          <a:xfrm>
            <a:off x="2372360" y="456184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A727141-51A8-4A59-8A20-8AE5B0B8BAB3}"/>
              </a:ext>
            </a:extLst>
          </p:cNvPr>
          <p:cNvSpPr/>
          <p:nvPr/>
        </p:nvSpPr>
        <p:spPr>
          <a:xfrm>
            <a:off x="1549400" y="492760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AC6F753-2BC8-446A-B33B-F43408C3EB9D}"/>
              </a:ext>
            </a:extLst>
          </p:cNvPr>
          <p:cNvSpPr/>
          <p:nvPr/>
        </p:nvSpPr>
        <p:spPr>
          <a:xfrm>
            <a:off x="2783840" y="529336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083A9E-9252-4AEE-91C8-EAF21F78CBB2}"/>
              </a:ext>
            </a:extLst>
          </p:cNvPr>
          <p:cNvSpPr/>
          <p:nvPr/>
        </p:nvSpPr>
        <p:spPr>
          <a:xfrm>
            <a:off x="1960880" y="566928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BDA63FD-02FE-432E-A7B5-2E80EC0A23E7}"/>
              </a:ext>
            </a:extLst>
          </p:cNvPr>
          <p:cNvSpPr/>
          <p:nvPr/>
        </p:nvSpPr>
        <p:spPr>
          <a:xfrm>
            <a:off x="2783840" y="566928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449A61F-D10C-4DA6-8C2E-DDA576B203C4}"/>
              </a:ext>
            </a:extLst>
          </p:cNvPr>
          <p:cNvSpPr/>
          <p:nvPr/>
        </p:nvSpPr>
        <p:spPr>
          <a:xfrm>
            <a:off x="2372360" y="566928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6EF2197-D454-4F5D-AF9E-91A1ADF1D049}"/>
              </a:ext>
            </a:extLst>
          </p:cNvPr>
          <p:cNvSpPr/>
          <p:nvPr/>
        </p:nvSpPr>
        <p:spPr>
          <a:xfrm>
            <a:off x="1549400" y="604520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91131B0-C6E2-4C40-B1CF-6631CD2B652B}"/>
              </a:ext>
            </a:extLst>
          </p:cNvPr>
          <p:cNvSpPr/>
          <p:nvPr/>
        </p:nvSpPr>
        <p:spPr>
          <a:xfrm>
            <a:off x="1960880" y="604520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C0E959E-2DB0-4E1F-86BD-34445BE4E29B}"/>
              </a:ext>
            </a:extLst>
          </p:cNvPr>
          <p:cNvSpPr/>
          <p:nvPr/>
        </p:nvSpPr>
        <p:spPr>
          <a:xfrm>
            <a:off x="2783840" y="604520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0547D58-DACB-420C-B75A-D228F6D686D8}"/>
              </a:ext>
            </a:extLst>
          </p:cNvPr>
          <p:cNvSpPr/>
          <p:nvPr/>
        </p:nvSpPr>
        <p:spPr>
          <a:xfrm>
            <a:off x="2372360" y="604520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3C7162D-4BC5-4C2A-9D4D-E605193D01D2}"/>
              </a:ext>
            </a:extLst>
          </p:cNvPr>
          <p:cNvSpPr/>
          <p:nvPr/>
        </p:nvSpPr>
        <p:spPr>
          <a:xfrm>
            <a:off x="1559560" y="530352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091CCB6-33E8-4C75-A0D4-A1F9121DEDE7}"/>
              </a:ext>
            </a:extLst>
          </p:cNvPr>
          <p:cNvSpPr/>
          <p:nvPr/>
        </p:nvSpPr>
        <p:spPr>
          <a:xfrm>
            <a:off x="2382520" y="530352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C82955C-B378-4C3F-9423-2AE083C4203D}"/>
              </a:ext>
            </a:extLst>
          </p:cNvPr>
          <p:cNvSpPr/>
          <p:nvPr/>
        </p:nvSpPr>
        <p:spPr>
          <a:xfrm>
            <a:off x="1981200" y="530352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5390D31-DC12-4B6D-84D2-770440CAE56C}"/>
              </a:ext>
            </a:extLst>
          </p:cNvPr>
          <p:cNvSpPr/>
          <p:nvPr/>
        </p:nvSpPr>
        <p:spPr>
          <a:xfrm>
            <a:off x="1960880" y="493776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FCBFE64-DD7F-4886-A8FA-ADD10FA7F26A}"/>
              </a:ext>
            </a:extLst>
          </p:cNvPr>
          <p:cNvSpPr/>
          <p:nvPr/>
        </p:nvSpPr>
        <p:spPr>
          <a:xfrm>
            <a:off x="2783840" y="493776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E99FEEC-31DC-4CFE-B51A-6309A46FB376}"/>
              </a:ext>
            </a:extLst>
          </p:cNvPr>
          <p:cNvSpPr/>
          <p:nvPr/>
        </p:nvSpPr>
        <p:spPr>
          <a:xfrm>
            <a:off x="2372360" y="493776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C6A59F8-508E-4A50-9B07-27D451BC563D}"/>
              </a:ext>
            </a:extLst>
          </p:cNvPr>
          <p:cNvSpPr/>
          <p:nvPr/>
        </p:nvSpPr>
        <p:spPr>
          <a:xfrm>
            <a:off x="1567180" y="5674203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Star: 5 Points 44">
            <a:extLst>
              <a:ext uri="{FF2B5EF4-FFF2-40B4-BE49-F238E27FC236}">
                <a16:creationId xmlns:a16="http://schemas.microsoft.com/office/drawing/2014/main" id="{3CFA4B4F-9D88-463D-9E97-1E125B2E6C6C}"/>
              </a:ext>
            </a:extLst>
          </p:cNvPr>
          <p:cNvSpPr/>
          <p:nvPr/>
        </p:nvSpPr>
        <p:spPr>
          <a:xfrm>
            <a:off x="4714240" y="2758440"/>
            <a:ext cx="2580640" cy="2194560"/>
          </a:xfrm>
          <a:prstGeom prst="star5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QUERY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E048FA1-E9DD-471F-A421-A5395E9E6B06}"/>
              </a:ext>
            </a:extLst>
          </p:cNvPr>
          <p:cNvSpPr/>
          <p:nvPr/>
        </p:nvSpPr>
        <p:spPr>
          <a:xfrm>
            <a:off x="8249920" y="226568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FDFB444-1A51-4496-ADED-AA5BAAE087D2}"/>
              </a:ext>
            </a:extLst>
          </p:cNvPr>
          <p:cNvSpPr/>
          <p:nvPr/>
        </p:nvSpPr>
        <p:spPr>
          <a:xfrm>
            <a:off x="8661400" y="226568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7DA6003-3449-4124-ABB5-D8E2FEFD80FD}"/>
              </a:ext>
            </a:extLst>
          </p:cNvPr>
          <p:cNvSpPr/>
          <p:nvPr/>
        </p:nvSpPr>
        <p:spPr>
          <a:xfrm>
            <a:off x="9484360" y="2265680"/>
            <a:ext cx="375920" cy="3454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86D088E-CC18-45E0-853C-E44C31022D8A}"/>
              </a:ext>
            </a:extLst>
          </p:cNvPr>
          <p:cNvSpPr/>
          <p:nvPr/>
        </p:nvSpPr>
        <p:spPr>
          <a:xfrm>
            <a:off x="9072880" y="2265680"/>
            <a:ext cx="375920" cy="3454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C5B89F4-70DF-4DCF-B6E7-550544225113}"/>
              </a:ext>
            </a:extLst>
          </p:cNvPr>
          <p:cNvSpPr/>
          <p:nvPr/>
        </p:nvSpPr>
        <p:spPr>
          <a:xfrm>
            <a:off x="8249920" y="26314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09A64C1-A5D5-417A-B3E2-22F9F2F58949}"/>
              </a:ext>
            </a:extLst>
          </p:cNvPr>
          <p:cNvSpPr/>
          <p:nvPr/>
        </p:nvSpPr>
        <p:spPr>
          <a:xfrm>
            <a:off x="8661400" y="26314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2C2C768-E8CE-49FE-930D-14E2DDB6BF20}"/>
              </a:ext>
            </a:extLst>
          </p:cNvPr>
          <p:cNvSpPr/>
          <p:nvPr/>
        </p:nvSpPr>
        <p:spPr>
          <a:xfrm>
            <a:off x="9484360" y="2631440"/>
            <a:ext cx="375920" cy="3454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9A2B407-96B0-4FC0-BC4A-1B25DC424237}"/>
              </a:ext>
            </a:extLst>
          </p:cNvPr>
          <p:cNvSpPr/>
          <p:nvPr/>
        </p:nvSpPr>
        <p:spPr>
          <a:xfrm>
            <a:off x="9072880" y="2631440"/>
            <a:ext cx="375920" cy="3454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DCC4985-A412-458B-A66C-55848431556C}"/>
              </a:ext>
            </a:extLst>
          </p:cNvPr>
          <p:cNvSpPr/>
          <p:nvPr/>
        </p:nvSpPr>
        <p:spPr>
          <a:xfrm>
            <a:off x="8249920" y="299720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00F6E17-8C1D-48CF-9192-188E1B486047}"/>
              </a:ext>
            </a:extLst>
          </p:cNvPr>
          <p:cNvSpPr/>
          <p:nvPr/>
        </p:nvSpPr>
        <p:spPr>
          <a:xfrm>
            <a:off x="8661400" y="299720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A431558-8A86-4869-8247-45252FC49ECC}"/>
              </a:ext>
            </a:extLst>
          </p:cNvPr>
          <p:cNvSpPr/>
          <p:nvPr/>
        </p:nvSpPr>
        <p:spPr>
          <a:xfrm>
            <a:off x="9484360" y="2997200"/>
            <a:ext cx="375920" cy="3454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4BB76E0-5E68-43F3-A7FE-9B16DF6E18F6}"/>
              </a:ext>
            </a:extLst>
          </p:cNvPr>
          <p:cNvSpPr/>
          <p:nvPr/>
        </p:nvSpPr>
        <p:spPr>
          <a:xfrm>
            <a:off x="9072880" y="2997200"/>
            <a:ext cx="375920" cy="3454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145AA7E-EA86-4344-903C-A51FA61A67BF}"/>
              </a:ext>
            </a:extLst>
          </p:cNvPr>
          <p:cNvSpPr/>
          <p:nvPr/>
        </p:nvSpPr>
        <p:spPr>
          <a:xfrm>
            <a:off x="8249920" y="337312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9E07E6A-9E47-45E3-AC81-EC34774D158C}"/>
              </a:ext>
            </a:extLst>
          </p:cNvPr>
          <p:cNvSpPr/>
          <p:nvPr/>
        </p:nvSpPr>
        <p:spPr>
          <a:xfrm>
            <a:off x="8661400" y="337312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EF4A05E-9990-401D-AD2B-DD2999DCB8B4}"/>
              </a:ext>
            </a:extLst>
          </p:cNvPr>
          <p:cNvSpPr/>
          <p:nvPr/>
        </p:nvSpPr>
        <p:spPr>
          <a:xfrm>
            <a:off x="9484360" y="3373120"/>
            <a:ext cx="375920" cy="3454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00D41CE-3CF0-4E0D-BD1B-8F84E4868BB5}"/>
              </a:ext>
            </a:extLst>
          </p:cNvPr>
          <p:cNvSpPr/>
          <p:nvPr/>
        </p:nvSpPr>
        <p:spPr>
          <a:xfrm>
            <a:off x="9072880" y="3373120"/>
            <a:ext cx="375920" cy="3454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C0A7451-0A14-452E-ABA3-D659911FDF91}"/>
              </a:ext>
            </a:extLst>
          </p:cNvPr>
          <p:cNvSpPr/>
          <p:nvPr/>
        </p:nvSpPr>
        <p:spPr>
          <a:xfrm>
            <a:off x="8249920" y="37490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6B30D8C-F3B2-456B-BF26-A8574B6DB472}"/>
              </a:ext>
            </a:extLst>
          </p:cNvPr>
          <p:cNvSpPr/>
          <p:nvPr/>
        </p:nvSpPr>
        <p:spPr>
          <a:xfrm>
            <a:off x="8661400" y="3749040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5650D15-3121-48D3-BD92-63325406E079}"/>
              </a:ext>
            </a:extLst>
          </p:cNvPr>
          <p:cNvSpPr/>
          <p:nvPr/>
        </p:nvSpPr>
        <p:spPr>
          <a:xfrm>
            <a:off x="9484360" y="3749040"/>
            <a:ext cx="375920" cy="3454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67F86B4-7A6C-49CD-A6CE-D8CA8475AE84}"/>
              </a:ext>
            </a:extLst>
          </p:cNvPr>
          <p:cNvSpPr/>
          <p:nvPr/>
        </p:nvSpPr>
        <p:spPr>
          <a:xfrm>
            <a:off x="9072880" y="3749040"/>
            <a:ext cx="375920" cy="3454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6FEBE21-9E04-4979-9A7A-F93656A22DAF}"/>
              </a:ext>
            </a:extLst>
          </p:cNvPr>
          <p:cNvSpPr/>
          <p:nvPr/>
        </p:nvSpPr>
        <p:spPr>
          <a:xfrm>
            <a:off x="8249920" y="413512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025C247-3023-4AB1-873B-100AAA044F68}"/>
              </a:ext>
            </a:extLst>
          </p:cNvPr>
          <p:cNvSpPr/>
          <p:nvPr/>
        </p:nvSpPr>
        <p:spPr>
          <a:xfrm>
            <a:off x="8661400" y="413512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563C4C3-7D3D-463E-B193-B707236331D4}"/>
              </a:ext>
            </a:extLst>
          </p:cNvPr>
          <p:cNvSpPr/>
          <p:nvPr/>
        </p:nvSpPr>
        <p:spPr>
          <a:xfrm>
            <a:off x="9484360" y="4135121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D806AC8-B5CB-425B-9702-72BF6983F62C}"/>
              </a:ext>
            </a:extLst>
          </p:cNvPr>
          <p:cNvSpPr/>
          <p:nvPr/>
        </p:nvSpPr>
        <p:spPr>
          <a:xfrm>
            <a:off x="9072880" y="4135121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F34735A-BD82-491A-BC5A-564618FE65A7}"/>
              </a:ext>
            </a:extLst>
          </p:cNvPr>
          <p:cNvSpPr/>
          <p:nvPr/>
        </p:nvSpPr>
        <p:spPr>
          <a:xfrm>
            <a:off x="8249920" y="450088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F08046D-C3B9-4748-BDCC-B19E4927F1CE}"/>
              </a:ext>
            </a:extLst>
          </p:cNvPr>
          <p:cNvSpPr/>
          <p:nvPr/>
        </p:nvSpPr>
        <p:spPr>
          <a:xfrm>
            <a:off x="9484360" y="4866641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40E558A-6FAF-42A3-96C3-E30F19A25FEE}"/>
              </a:ext>
            </a:extLst>
          </p:cNvPr>
          <p:cNvSpPr/>
          <p:nvPr/>
        </p:nvSpPr>
        <p:spPr>
          <a:xfrm>
            <a:off x="8661400" y="524256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26BC638-E93F-4594-87F5-2A81F9C4CC5A}"/>
              </a:ext>
            </a:extLst>
          </p:cNvPr>
          <p:cNvSpPr/>
          <p:nvPr/>
        </p:nvSpPr>
        <p:spPr>
          <a:xfrm>
            <a:off x="9484360" y="5242561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7B64229-B83F-4419-AC69-941F183E7D86}"/>
              </a:ext>
            </a:extLst>
          </p:cNvPr>
          <p:cNvSpPr/>
          <p:nvPr/>
        </p:nvSpPr>
        <p:spPr>
          <a:xfrm>
            <a:off x="9072880" y="5242561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4762286-3D3E-4EA4-A77C-28F8C4943FE4}"/>
              </a:ext>
            </a:extLst>
          </p:cNvPr>
          <p:cNvSpPr/>
          <p:nvPr/>
        </p:nvSpPr>
        <p:spPr>
          <a:xfrm>
            <a:off x="8249920" y="561848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7A55909A-3F2D-466D-BE9A-D2BF4C0A96AB}"/>
              </a:ext>
            </a:extLst>
          </p:cNvPr>
          <p:cNvSpPr/>
          <p:nvPr/>
        </p:nvSpPr>
        <p:spPr>
          <a:xfrm>
            <a:off x="8661400" y="561848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62DA3FB-7676-4CCB-95BF-D96366A9DA66}"/>
              </a:ext>
            </a:extLst>
          </p:cNvPr>
          <p:cNvSpPr/>
          <p:nvPr/>
        </p:nvSpPr>
        <p:spPr>
          <a:xfrm>
            <a:off x="9484360" y="5618481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751D8A58-E458-4887-AE9A-8775228489F3}"/>
              </a:ext>
            </a:extLst>
          </p:cNvPr>
          <p:cNvSpPr/>
          <p:nvPr/>
        </p:nvSpPr>
        <p:spPr>
          <a:xfrm>
            <a:off x="9072880" y="5618481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E02E433-2756-4669-8762-3B8FA42E3A4F}"/>
              </a:ext>
            </a:extLst>
          </p:cNvPr>
          <p:cNvSpPr/>
          <p:nvPr/>
        </p:nvSpPr>
        <p:spPr>
          <a:xfrm>
            <a:off x="8260080" y="487680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590B8C67-7B6B-4863-A98F-17A73D505454}"/>
              </a:ext>
            </a:extLst>
          </p:cNvPr>
          <p:cNvSpPr/>
          <p:nvPr/>
        </p:nvSpPr>
        <p:spPr>
          <a:xfrm>
            <a:off x="9083040" y="4876801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8BC9860D-EE0A-4881-AE64-BBF6F1921BBF}"/>
              </a:ext>
            </a:extLst>
          </p:cNvPr>
          <p:cNvSpPr/>
          <p:nvPr/>
        </p:nvSpPr>
        <p:spPr>
          <a:xfrm>
            <a:off x="8659418" y="487680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52A73E7-C049-4022-8D87-A0F7CF10E289}"/>
              </a:ext>
            </a:extLst>
          </p:cNvPr>
          <p:cNvSpPr/>
          <p:nvPr/>
        </p:nvSpPr>
        <p:spPr>
          <a:xfrm>
            <a:off x="8661400" y="4511041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89A2BD3D-E69C-4005-B745-24A1F4CA8B05}"/>
              </a:ext>
            </a:extLst>
          </p:cNvPr>
          <p:cNvSpPr/>
          <p:nvPr/>
        </p:nvSpPr>
        <p:spPr>
          <a:xfrm>
            <a:off x="9484360" y="4511041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CFE044B-9859-4B8A-85E6-7DC369A0B226}"/>
              </a:ext>
            </a:extLst>
          </p:cNvPr>
          <p:cNvSpPr/>
          <p:nvPr/>
        </p:nvSpPr>
        <p:spPr>
          <a:xfrm>
            <a:off x="9072880" y="4511041"/>
            <a:ext cx="375920" cy="34544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5242D897-0BDA-4AB0-873E-61434553D1B5}"/>
              </a:ext>
            </a:extLst>
          </p:cNvPr>
          <p:cNvSpPr/>
          <p:nvPr/>
        </p:nvSpPr>
        <p:spPr>
          <a:xfrm>
            <a:off x="8267700" y="5247483"/>
            <a:ext cx="375920" cy="345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8C8AD26E-2E5A-4C7F-B150-5A0D26C2063A}"/>
              </a:ext>
            </a:extLst>
          </p:cNvPr>
          <p:cNvCxnSpPr>
            <a:stCxn id="11" idx="3"/>
          </p:cNvCxnSpPr>
          <p:nvPr/>
        </p:nvCxnSpPr>
        <p:spPr>
          <a:xfrm>
            <a:off x="3124200" y="2804160"/>
            <a:ext cx="2037080" cy="741680"/>
          </a:xfrm>
          <a:prstGeom prst="straightConnector1">
            <a:avLst/>
          </a:prstGeom>
          <a:ln w="5715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51045AB-1494-49C1-953B-46F8711B6CB2}"/>
              </a:ext>
            </a:extLst>
          </p:cNvPr>
          <p:cNvCxnSpPr/>
          <p:nvPr/>
        </p:nvCxnSpPr>
        <p:spPr>
          <a:xfrm flipV="1">
            <a:off x="3291840" y="4287520"/>
            <a:ext cx="2072640" cy="1188721"/>
          </a:xfrm>
          <a:prstGeom prst="straightConnector1">
            <a:avLst/>
          </a:prstGeom>
          <a:ln w="5715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974A7E0A-22C4-4846-BE74-992724436FD6}"/>
              </a:ext>
            </a:extLst>
          </p:cNvPr>
          <p:cNvCxnSpPr>
            <a:stCxn id="45" idx="4"/>
            <a:endCxn id="58" idx="1"/>
          </p:cNvCxnSpPr>
          <p:nvPr/>
        </p:nvCxnSpPr>
        <p:spPr>
          <a:xfrm flipV="1">
            <a:off x="7294877" y="3545840"/>
            <a:ext cx="955043" cy="50845"/>
          </a:xfrm>
          <a:prstGeom prst="straightConnector1">
            <a:avLst/>
          </a:prstGeom>
          <a:ln w="5715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314A028C-E182-4A48-A8C4-C15B280F175F}"/>
              </a:ext>
            </a:extLst>
          </p:cNvPr>
          <p:cNvSpPr txBox="1"/>
          <p:nvPr/>
        </p:nvSpPr>
        <p:spPr>
          <a:xfrm>
            <a:off x="1838960" y="1840468"/>
            <a:ext cx="161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Table A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6D8AB47-0F34-49CF-A98A-1726C87C5B40}"/>
              </a:ext>
            </a:extLst>
          </p:cNvPr>
          <p:cNvSpPr txBox="1"/>
          <p:nvPr/>
        </p:nvSpPr>
        <p:spPr>
          <a:xfrm>
            <a:off x="1877060" y="4177269"/>
            <a:ext cx="161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Table B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97FF231-08C4-4116-BFA1-70FA447B335C}"/>
              </a:ext>
            </a:extLst>
          </p:cNvPr>
          <p:cNvSpPr txBox="1"/>
          <p:nvPr/>
        </p:nvSpPr>
        <p:spPr>
          <a:xfrm>
            <a:off x="8615680" y="1796533"/>
            <a:ext cx="161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View</a:t>
            </a:r>
          </a:p>
        </p:txBody>
      </p:sp>
      <p:pic>
        <p:nvPicPr>
          <p:cNvPr id="98" name="Audio 97">
            <a:hlinkClick r:id="" action="ppaction://media"/>
            <a:extLst>
              <a:ext uri="{FF2B5EF4-FFF2-40B4-BE49-F238E27FC236}">
                <a16:creationId xmlns:a16="http://schemas.microsoft.com/office/drawing/2014/main" id="{B0974584-D396-4CBF-A74B-97EA7653E8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9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56"/>
    </mc:Choice>
    <mc:Fallback>
      <p:transition spd="slow" advTm="15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Hive 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Any result set could be saved as hive view.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Hive view usage is same as of SQL view.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All type of DML operation could be applied on view.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Apache Hive View is a searchable object in a database which can be defined by the query. However, we can not store data in the view.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Views are virtual tables and can be queried like a table.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Views can be created by joining data from one or more table.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A5C5C8E-71AA-4B84-A67C-50C24D2DBF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931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967"/>
    </mc:Choice>
    <mc:Fallback>
      <p:transition spd="slow" advTm="53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Hive 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Example : Suppose there is EMP table with salary </a:t>
            </a:r>
            <a:r>
              <a:rPr lang="en-US" dirty="0" err="1"/>
              <a:t>column,create</a:t>
            </a:r>
            <a:r>
              <a:rPr lang="en-US" dirty="0"/>
              <a:t> view for employees with salary greater then 50000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b="1" dirty="0">
                <a:solidFill>
                  <a:srgbClr val="00B050"/>
                </a:solidFill>
              </a:rPr>
              <a:t>CREATE VIEW emp_35000 AS  SELECT * FROM employee WHERE salary&gt;50000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8052FAF-BD5A-46F1-A645-D609726A67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691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42"/>
    </mc:Choice>
    <mc:Fallback>
      <p:transition spd="slow" advTm="24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Hive 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en-US" sz="2800" dirty="0"/>
              <a:t>Hive Indexes are pointers to the column names in the Data </a:t>
            </a:r>
            <a:r>
              <a:rPr lang="en-US" sz="2800" dirty="0" err="1"/>
              <a:t>Blocks,which</a:t>
            </a:r>
            <a:r>
              <a:rPr lang="en-US" sz="2800" dirty="0"/>
              <a:t> are created to speed up the query  performance.</a:t>
            </a:r>
          </a:p>
          <a:p>
            <a:pPr lvl="1"/>
            <a:endParaRPr lang="en-US" sz="2800" dirty="0"/>
          </a:p>
          <a:p>
            <a:pPr fontAlgn="base"/>
            <a:r>
              <a:rPr lang="en-US" dirty="0"/>
              <a:t>However, the user has to manually define the Hive index.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Basically, we are creating the pointer to particular column name of the table, wherever we are creating Hive index.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Hive Index is maintained in a separate table. Hence, it won’t affect the data inside the table.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There is one more advantage of it. That is for indexing in Hive is that index can also be partitioned depending on the size of the data we have.</a:t>
            </a:r>
            <a:endParaRPr lang="en-US" sz="2400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BCDD720-3177-486F-8A38-0F231081D4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71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261"/>
    </mc:Choice>
    <mc:Fallback>
      <p:transition spd="slow" advTm="75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5EEFFE5-A2BE-41F2-A52D-7B0DE27913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34"/>
    </mc:Choice>
    <mc:Fallback>
      <p:transition spd="slow" advTm="6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276</Words>
  <Application>Microsoft Office PowerPoint</Application>
  <PresentationFormat>Widescreen</PresentationFormat>
  <Paragraphs>39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Apache Hive Interview Questions</vt:lpstr>
      <vt:lpstr>What is Hive Views</vt:lpstr>
      <vt:lpstr>What is Hive views</vt:lpstr>
      <vt:lpstr>What is Hive views</vt:lpstr>
      <vt:lpstr>What is Hive Index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Hive Interview Questions</dc:title>
  <dc:creator>Viresh Kumar</dc:creator>
  <cp:lastModifiedBy>Viresh Kumar</cp:lastModifiedBy>
  <cp:revision>48</cp:revision>
  <dcterms:created xsi:type="dcterms:W3CDTF">2019-01-05T09:32:29Z</dcterms:created>
  <dcterms:modified xsi:type="dcterms:W3CDTF">2019-01-05T18:07:36Z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2019-01-05T09:32:39.4664936Z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